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Ubuntu"/>
      <p:regular r:id="rId32"/>
      <p:bold r:id="rId33"/>
      <p:italic r:id="rId34"/>
      <p:boldItalic r:id="rId35"/>
    </p:embeddedFont>
    <p:embeddedFont>
      <p:font typeface="Capriola"/>
      <p:regular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Ubuntu-bold.fntdata"/><Relationship Id="rId10" Type="http://schemas.openxmlformats.org/officeDocument/2006/relationships/slide" Target="slides/slide5.xml"/><Relationship Id="rId32" Type="http://schemas.openxmlformats.org/officeDocument/2006/relationships/font" Target="fonts/Ubuntu-regular.fntdata"/><Relationship Id="rId13" Type="http://schemas.openxmlformats.org/officeDocument/2006/relationships/slide" Target="slides/slide8.xml"/><Relationship Id="rId35" Type="http://schemas.openxmlformats.org/officeDocument/2006/relationships/font" Target="fonts/Ubuntu-boldItalic.fntdata"/><Relationship Id="rId12" Type="http://schemas.openxmlformats.org/officeDocument/2006/relationships/slide" Target="slides/slide7.xml"/><Relationship Id="rId34" Type="http://schemas.openxmlformats.org/officeDocument/2006/relationships/font" Target="fonts/Ubuntu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Capriola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Shape 2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Shape 2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3" name="Shape 6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8" name="Shape 6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7" name="Shape 7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5" name="Shape 8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5" name="Shape 9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9" name="Shape 9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drive.google.com/file/d/0B1dfQpdfSE_VckVrRkJzb1BCNVE/view" TargetMode="External"/><Relationship Id="rId4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://drive.google.com/file/d/0B1dfQpdfSE_VWGt4bll3X3Zac3c/view" TargetMode="External"/><Relationship Id="rId4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2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rive.google.com/file/d/1ODku2F4pkWMHCkumfbF9tA9SbxnQyMuI/view" TargetMode="External"/><Relationship Id="rId4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0B1dfQpdfSE_VREY3aUpNM1B6NEU/view" TargetMode="External"/><Relationship Id="rId4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403000" y="6825"/>
            <a:ext cx="6625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10 -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7" name="Shape 107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0" y="34027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1500"/>
              </a:spcBef>
              <a:spcAft>
                <a:spcPts val="800"/>
              </a:spcAft>
              <a:buNone/>
            </a:pPr>
            <a:r>
              <a:rPr lang="es" sz="3500">
                <a:solidFill>
                  <a:srgbClr val="0D70BD"/>
                </a:solidFill>
                <a:latin typeface="Ubuntu"/>
                <a:ea typeface="Ubuntu"/>
                <a:cs typeface="Ubuntu"/>
                <a:sym typeface="Ubuntu"/>
              </a:rPr>
              <a:t>Radiación ultravioleta</a:t>
            </a:r>
            <a:endParaRPr sz="35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descr="Uv.png"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0075" y="1413175"/>
            <a:ext cx="2857500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0" y="0"/>
            <a:ext cx="91440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/>
              <a:t>Exposición a los rayos UV según tu tono de piel</a:t>
            </a:r>
            <a:endParaRPr sz="1800"/>
          </a:p>
        </p:txBody>
      </p:sp>
      <p:pic>
        <p:nvPicPr>
          <p:cNvPr descr="tñr´gjl´k.png"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3450" y="1096850"/>
            <a:ext cx="5997101" cy="383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Índice de UV CDMX </a:t>
            </a:r>
            <a:endParaRPr/>
          </a:p>
        </p:txBody>
      </p:sp>
      <p:pic>
        <p:nvPicPr>
          <p:cNvPr descr="OMS sistema del índice UV" id="178" name="Shape 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8925" y="1163150"/>
            <a:ext cx="6700249" cy="30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Shape 179"/>
          <p:cNvSpPr txBox="1"/>
          <p:nvPr/>
        </p:nvSpPr>
        <p:spPr>
          <a:xfrm>
            <a:off x="796000" y="4170450"/>
            <a:ext cx="7462500" cy="5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300">
                <a:solidFill>
                  <a:srgbClr val="0B5394"/>
                </a:solidFill>
                <a:highlight>
                  <a:srgbClr val="FFFFFF"/>
                </a:highlight>
                <a:latin typeface="Ubuntu"/>
                <a:ea typeface="Ubuntu"/>
                <a:cs typeface="Ubuntu"/>
                <a:sym typeface="Ubuntu"/>
              </a:rPr>
              <a:t>El Índice UV es una medida de la intensidad de la radiación UV en la superficie terrestre</a:t>
            </a:r>
            <a:endParaRPr b="1" sz="1300">
              <a:solidFill>
                <a:srgbClr val="0B5394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Shape 184"/>
          <p:cNvPicPr preferRelativeResize="0"/>
          <p:nvPr/>
        </p:nvPicPr>
        <p:blipFill rotWithShape="1">
          <a:blip r:embed="rId3">
            <a:alphaModFix/>
          </a:blip>
          <a:srcRect b="23690" l="25524" r="25753" t="25990"/>
          <a:stretch/>
        </p:blipFill>
        <p:spPr>
          <a:xfrm>
            <a:off x="648563" y="449425"/>
            <a:ext cx="8068877" cy="3933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/>
        </p:nvSpPr>
        <p:spPr>
          <a:xfrm>
            <a:off x="-65750" y="-65750"/>
            <a:ext cx="9264000" cy="5267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Shape 190" title="Cámara UV revela daños invisibles del sol en tu piel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7175" y="171750"/>
            <a:ext cx="6134825" cy="460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235500" y="7620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/>
              <a:t>Radiactividad</a:t>
            </a:r>
            <a:endParaRPr sz="2500"/>
          </a:p>
        </p:txBody>
      </p:sp>
      <p:pic>
        <p:nvPicPr>
          <p:cNvPr descr="Radioactive.svg.png" id="196" name="Shape 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4237" y="1480001"/>
            <a:ext cx="3455525" cy="303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425" y="441502"/>
            <a:ext cx="7709151" cy="388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type="title"/>
          </p:nvPr>
        </p:nvSpPr>
        <p:spPr>
          <a:xfrm>
            <a:off x="2262450" y="412275"/>
            <a:ext cx="4619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Chernobyl 1986</a:t>
            </a:r>
            <a:endParaRPr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BJN6TbW9Vx_930x525.jpg" id="207" name="Shape 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4925" y="1265550"/>
            <a:ext cx="5974150" cy="337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Shape 212"/>
          <p:cNvPicPr preferRelativeResize="0"/>
          <p:nvPr/>
        </p:nvPicPr>
        <p:blipFill rotWithShape="1">
          <a:blip r:embed="rId3">
            <a:alphaModFix/>
          </a:blip>
          <a:srcRect b="4725" l="37868" r="0" t="18440"/>
          <a:stretch/>
        </p:blipFill>
        <p:spPr>
          <a:xfrm>
            <a:off x="1199448" y="354852"/>
            <a:ext cx="6371150" cy="442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ernobyl_placement.svg.png" id="217" name="Shape 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8013" y="587350"/>
            <a:ext cx="5187975" cy="396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type="title"/>
          </p:nvPr>
        </p:nvSpPr>
        <p:spPr>
          <a:xfrm>
            <a:off x="2855850" y="136825"/>
            <a:ext cx="343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Fukushima 2011</a:t>
            </a:r>
            <a:endParaRPr/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Fukushima.jpg" id="223" name="Shape 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5800" y="897300"/>
            <a:ext cx="6392391" cy="3941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4474" y="0"/>
            <a:ext cx="77637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00-tons-radioactive-water-japan.jpg"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050" y="190225"/>
            <a:ext cx="6950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/>
        </p:nvSpPr>
        <p:spPr>
          <a:xfrm>
            <a:off x="-29225" y="-29225"/>
            <a:ext cx="9256800" cy="52311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Shape 234" title="Fukushima, desastre nuclea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9375" y="407525"/>
            <a:ext cx="6228250" cy="467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entrales-nucleares-mundo.JPG"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450" y="1090625"/>
            <a:ext cx="6327099" cy="344415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Shape 240"/>
          <p:cNvSpPr txBox="1"/>
          <p:nvPr/>
        </p:nvSpPr>
        <p:spPr>
          <a:xfrm>
            <a:off x="426900" y="228600"/>
            <a:ext cx="8290200" cy="3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Centrales nucleares alrededor del mundo</a:t>
            </a:r>
            <a:endParaRPr sz="20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Shape 2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6613" y="259025"/>
            <a:ext cx="5855275" cy="359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/>
          <p:nvPr>
            <p:ph idx="1" type="body"/>
          </p:nvPr>
        </p:nvSpPr>
        <p:spPr>
          <a:xfrm>
            <a:off x="311700" y="4298325"/>
            <a:ext cx="8477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Energía solar</a:t>
            </a:r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hape 2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9425" y="76200"/>
            <a:ext cx="6476423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Shape 2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0050" y="1031425"/>
            <a:ext cx="4703900" cy="353785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Shape 257"/>
          <p:cNvSpPr txBox="1"/>
          <p:nvPr/>
        </p:nvSpPr>
        <p:spPr>
          <a:xfrm>
            <a:off x="2122500" y="158075"/>
            <a:ext cx="4899000" cy="5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D70BD"/>
                </a:solidFill>
                <a:latin typeface="Capriola"/>
                <a:ea typeface="Capriola"/>
                <a:cs typeface="Capriola"/>
                <a:sym typeface="Capriola"/>
              </a:rPr>
              <a:t>Marie Curie 1867-1934</a:t>
            </a:r>
            <a:endParaRPr sz="2400">
              <a:solidFill>
                <a:srgbClr val="0D70BD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/>
        </p:nvSpPr>
        <p:spPr>
          <a:xfrm>
            <a:off x="0" y="3241775"/>
            <a:ext cx="4576500" cy="15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Radiación</a:t>
            </a:r>
            <a:endParaRPr sz="36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ultravioleta</a:t>
            </a:r>
            <a:endParaRPr sz="36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63" name="Shape 263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10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64" name="Shape 264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v.png" id="265" name="Shape 2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9500" y="1089125"/>
            <a:ext cx="2857500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235500" y="19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/>
              <a:t>Radiaciones electromagnéticas</a:t>
            </a:r>
            <a:endParaRPr sz="2500"/>
          </a:p>
        </p:txBody>
      </p:sp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8575" y="955325"/>
            <a:ext cx="5086849" cy="418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Espectro </a:t>
            </a:r>
            <a:r>
              <a:rPr lang="es"/>
              <a:t>electromagnético</a:t>
            </a:r>
            <a:endParaRPr/>
          </a:p>
        </p:txBody>
      </p:sp>
      <p:pic>
        <p:nvPicPr>
          <p:cNvPr descr="Electromagnetic-spectrum.jpg" id="126" name="Shape 126"/>
          <p:cNvPicPr preferRelativeResize="0"/>
          <p:nvPr/>
        </p:nvPicPr>
        <p:blipFill rotWithShape="1">
          <a:blip r:embed="rId3">
            <a:alphaModFix/>
          </a:blip>
          <a:srcRect b="53870" l="0" r="0" t="0"/>
          <a:stretch/>
        </p:blipFill>
        <p:spPr>
          <a:xfrm>
            <a:off x="488125" y="1245200"/>
            <a:ext cx="8192975" cy="10504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MS-Introduction.jpeg" id="127" name="Shape 127"/>
          <p:cNvPicPr preferRelativeResize="0"/>
          <p:nvPr/>
        </p:nvPicPr>
        <p:blipFill rotWithShape="1">
          <a:blip r:embed="rId4">
            <a:alphaModFix/>
          </a:blip>
          <a:srcRect b="0" l="0" r="0" t="67814"/>
          <a:stretch/>
        </p:blipFill>
        <p:spPr>
          <a:xfrm>
            <a:off x="488125" y="2258259"/>
            <a:ext cx="8192972" cy="2063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-14600" y="-14600"/>
            <a:ext cx="9158700" cy="5158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Shape 133" title="¿Qué es la luz ¿Por qué vemos colores - CuriosaMente 30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23800" y="90400"/>
            <a:ext cx="6556675" cy="491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Luz visible</a:t>
            </a:r>
            <a:endParaRPr/>
          </a:p>
        </p:txBody>
      </p:sp>
      <p:pic>
        <p:nvPicPr>
          <p:cNvPr id="139" name="Shape 139"/>
          <p:cNvPicPr preferRelativeResize="0"/>
          <p:nvPr/>
        </p:nvPicPr>
        <p:blipFill rotWithShape="1">
          <a:blip r:embed="rId3">
            <a:alphaModFix/>
          </a:blip>
          <a:srcRect b="7518" l="0" r="7321" t="0"/>
          <a:stretch/>
        </p:blipFill>
        <p:spPr>
          <a:xfrm>
            <a:off x="232750" y="1579075"/>
            <a:ext cx="2425525" cy="3107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0" name="Shape 140"/>
          <p:cNvCxnSpPr/>
          <p:nvPr/>
        </p:nvCxnSpPr>
        <p:spPr>
          <a:xfrm flipH="1" rot="10800000">
            <a:off x="2257225" y="1416450"/>
            <a:ext cx="2857200" cy="623100"/>
          </a:xfrm>
          <a:prstGeom prst="straightConnector1">
            <a:avLst/>
          </a:prstGeom>
          <a:noFill/>
          <a:ln cap="flat" cmpd="sng" w="28575">
            <a:solidFill>
              <a:srgbClr val="783F04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41" name="Shape 141"/>
          <p:cNvCxnSpPr/>
          <p:nvPr/>
        </p:nvCxnSpPr>
        <p:spPr>
          <a:xfrm>
            <a:off x="2405225" y="3791100"/>
            <a:ext cx="2884500" cy="277500"/>
          </a:xfrm>
          <a:prstGeom prst="straightConnector1">
            <a:avLst/>
          </a:prstGeom>
          <a:noFill/>
          <a:ln cap="flat" cmpd="sng" w="28575">
            <a:solidFill>
              <a:srgbClr val="7F6000"/>
            </a:solidFill>
            <a:prstDash val="dash"/>
            <a:round/>
            <a:headEnd len="med" w="med" type="none"/>
            <a:tailEnd len="med" w="med" type="none"/>
          </a:ln>
        </p:spPr>
      </p:cxnSp>
      <p:grpSp>
        <p:nvGrpSpPr>
          <p:cNvPr id="142" name="Shape 142"/>
          <p:cNvGrpSpPr/>
          <p:nvPr/>
        </p:nvGrpSpPr>
        <p:grpSpPr>
          <a:xfrm>
            <a:off x="5654460" y="1388837"/>
            <a:ext cx="2615756" cy="2670614"/>
            <a:chOff x="5143500" y="925100"/>
            <a:chExt cx="1986600" cy="3157500"/>
          </a:xfrm>
        </p:grpSpPr>
        <p:sp>
          <p:nvSpPr>
            <p:cNvPr id="143" name="Shape 143"/>
            <p:cNvSpPr/>
            <p:nvPr/>
          </p:nvSpPr>
          <p:spPr>
            <a:xfrm>
              <a:off x="5143500" y="925100"/>
              <a:ext cx="283800" cy="3157500"/>
            </a:xfrm>
            <a:prstGeom prst="rect">
              <a:avLst/>
            </a:prstGeom>
            <a:solidFill>
              <a:srgbClr val="AF19B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5427300" y="925100"/>
              <a:ext cx="283800" cy="31575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5711100" y="925100"/>
              <a:ext cx="283800" cy="3157500"/>
            </a:xfrm>
            <a:prstGeom prst="rect">
              <a:avLst/>
            </a:prstGeom>
            <a:solidFill>
              <a:srgbClr val="2BBC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5994900" y="925100"/>
              <a:ext cx="283800" cy="3157500"/>
            </a:xfrm>
            <a:prstGeom prst="rect">
              <a:avLst/>
            </a:prstGeom>
            <a:solidFill>
              <a:srgbClr val="39D03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6278700" y="925100"/>
              <a:ext cx="283800" cy="31575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6562500" y="925100"/>
              <a:ext cx="283800" cy="315750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6846300" y="925100"/>
              <a:ext cx="283800" cy="31575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/>
        </p:nvSpPr>
        <p:spPr>
          <a:xfrm>
            <a:off x="-43825" y="-36525"/>
            <a:ext cx="9249600" cy="52386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Shape 155" title="Stephen Fry pops balloons with a laser pen - QI - Series 10 Episode 13 - BBC Tw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6162" y="287375"/>
            <a:ext cx="6091675" cy="456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Radiación UV</a:t>
            </a:r>
            <a:endParaRPr/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6742" y="996625"/>
            <a:ext cx="3570517" cy="399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6663" y="457125"/>
            <a:ext cx="5930674" cy="4209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